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handoutMasterIdLst>
    <p:handoutMasterId r:id="rId12"/>
  </p:handoutMasterIdLst>
  <p:sldIdLst>
    <p:sldId id="256" r:id="rId3"/>
    <p:sldId id="273" r:id="rId4"/>
    <p:sldId id="263" r:id="rId5"/>
    <p:sldId id="257" r:id="rId6"/>
    <p:sldId id="260" r:id="rId7"/>
    <p:sldId id="258" r:id="rId8"/>
    <p:sldId id="259" r:id="rId9"/>
    <p:sldId id="285" r:id="rId10"/>
    <p:sldId id="278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710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fld id="{BD73F7F3-6821-4026-BBFD-439F32B236C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18642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3581E-0825-4AF5-B68A-029289392D0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20763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61B5F-25E4-4C51-B2EF-248E49B772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58611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A3200-0554-479E-90C9-8B85BF0294C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338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092D5-A26D-4B9F-9AC0-5C54B67D1CC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5983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Nadpis a 2 obsahy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C28FC-137C-45E8-B6E2-CC22F67FCC5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22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6773C-3432-4689-8E8A-E4F8BA9F961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14704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Nadpis, 2 obsah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15F17-0505-4E79-B34C-0D3E6260152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90479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AE676-135A-45CD-A5BB-4B63D27F0E04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665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B47A-9E84-426E-8FFC-FFDDB06B2B52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536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459D7-7C1D-4C4B-8E75-0DDBD1D97728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41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A993F-0CB5-4D4D-962C-4B2F07AA5615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67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06589-8274-485B-AE2C-57B055FF413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40790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06E63-3962-45C5-B03B-903F3A1B919A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158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C4906-2A80-44CE-A60A-FB154057B2BC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20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DBF9E-CD01-4E0D-A2FA-EA96C0677438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748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878F8-3AB1-46F6-A398-43D23EA56C6F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6908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CF802-AE19-4C10-8C8E-2892C74910E1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59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8F5AC-55B8-4E07-B836-440CF63A1FCC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40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5626A-673A-428A-96BB-B4245208FABD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60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9B63D-92D7-4E0B-9A6D-2FEF25A52DB3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870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Nadpis a 2 obsahy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06AE3-9D25-4245-B1B6-94D44B0162C5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1357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84F98-9B2C-4023-B920-9ED46528782C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45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C5617-6D7E-4A32-AA23-6CE172CB0D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22177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Nadpis, 2 obsah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41B9D-4217-4158-927B-038C622AAF61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4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DC360-7AB3-4292-B2CB-4C58430383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7554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0CA69-F9F6-431E-9209-B74057DA2D3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8806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9803D-29E3-49AB-B7FA-E549340ABE5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9333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BD29-C212-4CC2-A642-BC1BC02B2D4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23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2F983-57BE-422A-840C-F0041E3A928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019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B473E-5764-4F91-B09D-7D139292EBF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3129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fld id="{3D677E65-CD9D-400E-A311-FBC8D7434F4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endParaRPr lang="cs-CZ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fld id="{27D44AD2-C760-42EE-A227-7FFF73691B9C}" type="slidenum">
              <a:rPr lang="cs-CZ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468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Nástup fašismu</a:t>
            </a:r>
            <a:endParaRPr lang="cs-CZ" altLang="cs-CZ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Itálie</a:t>
            </a:r>
            <a:endParaRPr lang="cs-CZ" altLang="cs-CZ" dirty="0" smtClean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svet mapa"/>
          <p:cNvPicPr>
            <a:picLocks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9" b="19646"/>
          <a:stretch>
            <a:fillRect/>
          </a:stretch>
        </p:blipFill>
        <p:spPr>
          <a:xfrm>
            <a:off x="533400" y="457200"/>
            <a:ext cx="8305800" cy="4614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762000" y="5943600"/>
            <a:ext cx="335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533400" y="5410200"/>
            <a:ext cx="2209800" cy="685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s-CZ" altLang="cs-CZ" sz="1800"/>
              <a:t>světadíly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172200" y="5257800"/>
            <a:ext cx="2209800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s-CZ" altLang="cs-CZ" sz="1600" b="1"/>
              <a:t>Německo</a:t>
            </a:r>
          </a:p>
          <a:p>
            <a:pPr algn="ctr" eaLnBrk="1" hangingPunct="1">
              <a:buFontTx/>
              <a:buNone/>
            </a:pPr>
            <a:r>
              <a:rPr lang="cs-CZ" altLang="cs-CZ" sz="1600" b="1"/>
              <a:t>Itálie</a:t>
            </a:r>
          </a:p>
          <a:p>
            <a:pPr algn="ctr" eaLnBrk="1" hangingPunct="1">
              <a:buFontTx/>
              <a:buNone/>
            </a:pPr>
            <a:r>
              <a:rPr lang="cs-CZ" altLang="cs-CZ" sz="1600" b="1"/>
              <a:t>Japonsko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animBg="1"/>
      <p:bldP spid="266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Fašismus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cs-CZ" altLang="cs-CZ" smtClean="0"/>
              <a:t>Co si představíme?</a:t>
            </a:r>
            <a:endParaRPr lang="cs-CZ" altLang="cs-CZ" u="sng" smtClean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Fašismus</a:t>
            </a:r>
            <a:br>
              <a:rPr lang="cs-CZ" altLang="cs-CZ" smtClean="0"/>
            </a:br>
            <a:r>
              <a:rPr lang="cs-CZ" altLang="cs-CZ" sz="1800" b="1" smtClean="0"/>
              <a:t>slovník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politický režim založený na diktatuře jedné strany, agresivním nacionalismu, potlačování občanských svobod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ideologie tohoto režimu obhajují rasismus, násilí</a:t>
            </a:r>
          </a:p>
          <a:p>
            <a:pPr lvl="1" eaLnBrk="1" hangingPunct="1"/>
            <a:r>
              <a:rPr lang="cs-CZ" altLang="cs-CZ" u="sng" smtClean="0"/>
              <a:t>rasismus</a:t>
            </a:r>
            <a:r>
              <a:rPr lang="cs-CZ" altLang="cs-CZ" smtClean="0"/>
              <a:t> –o nerovnosti lidských ras, nenávist k lidem určité rasy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b="1" smtClean="0"/>
              <a:t>Fašismus zdůrazňuje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roli kolektivu (= národa)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xenofobii (nenávist ke všemu cizímu), rasismus 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úlohu vůdce - Führer, Ducce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úlohu strany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má v rukou sdělovací prostředky 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omlouvání zločinů principy „vyšších cílů“ </a:t>
            </a:r>
          </a:p>
          <a:p>
            <a:pPr eaLnBrk="1" hangingPunct="1"/>
            <a:endParaRPr lang="cs-CZ" altLang="cs-CZ" smtClean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Fašismus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smtClean="0"/>
              <a:t>U 27 obrázek lišta nahoře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pojem </a:t>
            </a:r>
            <a:r>
              <a:rPr lang="cs-CZ" altLang="cs-CZ" sz="2800" i="1" smtClean="0"/>
              <a:t>fašismus</a:t>
            </a:r>
            <a:r>
              <a:rPr lang="cs-CZ" altLang="cs-CZ" sz="2800" smtClean="0"/>
              <a:t> - z lat. slova </a:t>
            </a:r>
            <a:r>
              <a:rPr lang="cs-CZ" altLang="cs-CZ" sz="2800" i="1" smtClean="0"/>
              <a:t>fascis =</a:t>
            </a:r>
            <a:r>
              <a:rPr lang="cs-CZ" altLang="cs-CZ" sz="2800" smtClean="0"/>
              <a:t> </a:t>
            </a:r>
            <a:r>
              <a:rPr lang="cs-CZ" altLang="cs-CZ" sz="2800" i="1" smtClean="0"/>
              <a:t>svazky</a:t>
            </a:r>
            <a:endParaRPr lang="cs-CZ" altLang="cs-CZ" sz="2800" smtClean="0"/>
          </a:p>
          <a:p>
            <a:pPr eaLnBrk="1" hangingPunct="1">
              <a:buFontTx/>
              <a:buNone/>
            </a:pPr>
            <a:r>
              <a:rPr lang="cs-CZ" altLang="cs-CZ" sz="2800" smtClean="0"/>
              <a:t>původně jilmové pruty svázané červenou páskou s vyčnívající sekyrou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ve starém Římě: svazky prutů = odznak moci</a:t>
            </a:r>
          </a:p>
        </p:txBody>
      </p:sp>
      <p:pic>
        <p:nvPicPr>
          <p:cNvPr id="7172" name="Picture 9" descr="Fasces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1800" y="1905000"/>
            <a:ext cx="1698625" cy="3395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2895600" y="274638"/>
            <a:ext cx="2895600" cy="792162"/>
          </a:xfrm>
        </p:spPr>
        <p:txBody>
          <a:bodyPr/>
          <a:lstStyle/>
          <a:p>
            <a:pPr eaLnBrk="1" hangingPunct="1"/>
            <a:r>
              <a:rPr lang="cs-CZ" altLang="cs-CZ" smtClean="0"/>
              <a:t>Itálie</a:t>
            </a:r>
          </a:p>
        </p:txBody>
      </p:sp>
      <p:pic>
        <p:nvPicPr>
          <p:cNvPr id="8199" name="Picture 7" descr="italie"/>
          <p:cNvPicPr>
            <a:picLocks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" y="277813"/>
            <a:ext cx="2492375" cy="2514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0" name="Picture 8" descr="mussolini_"/>
          <p:cNvPicPr>
            <a:picLocks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2971800"/>
            <a:ext cx="2765425" cy="320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81000" y="5664200"/>
            <a:ext cx="8229600" cy="571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400" smtClean="0"/>
              <a:t>pochod na Řím 1922 - vítězství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33400" y="3200400"/>
            <a:ext cx="490696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i="1"/>
              <a:t>Mussolini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i="1"/>
              <a:t>U 27 Itálíe mezi světovými válkami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i="1"/>
              <a:t>1. odstavec – zjisti údaje</a:t>
            </a:r>
            <a:endParaRPr lang="cs-CZ" altLang="cs-CZ" sz="2400"/>
          </a:p>
        </p:txBody>
      </p:sp>
      <p:sp>
        <p:nvSpPr>
          <p:cNvPr id="2" name="Obdélník 1"/>
          <p:cNvSpPr/>
          <p:nvPr/>
        </p:nvSpPr>
        <p:spPr>
          <a:xfrm>
            <a:off x="5257800" y="381000"/>
            <a:ext cx="33528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None/>
              <a:defRPr/>
            </a:pPr>
            <a:r>
              <a:rPr lang="cs-CZ" altLang="cs-CZ" sz="2400" i="1" kern="0" dirty="0" err="1">
                <a:solidFill>
                  <a:srgbClr val="FFFFFF"/>
                </a:solidFill>
                <a:latin typeface="Arial"/>
              </a:rPr>
              <a:t>Fasci</a:t>
            </a:r>
            <a:r>
              <a:rPr lang="cs-CZ" altLang="cs-CZ" sz="2400" i="1" kern="0" dirty="0">
                <a:solidFill>
                  <a:srgbClr val="FFFFFF"/>
                </a:solidFill>
                <a:latin typeface="Arial"/>
              </a:rPr>
              <a:t> </a:t>
            </a:r>
            <a:r>
              <a:rPr lang="cs-CZ" altLang="cs-CZ" sz="2400" i="1" kern="0" dirty="0" err="1">
                <a:solidFill>
                  <a:srgbClr val="FFFFFF"/>
                </a:solidFill>
                <a:latin typeface="Arial"/>
              </a:rPr>
              <a:t>italiani</a:t>
            </a:r>
            <a:r>
              <a:rPr lang="cs-CZ" altLang="cs-CZ" sz="2400" i="1" kern="0" dirty="0">
                <a:solidFill>
                  <a:srgbClr val="FFFFFF"/>
                </a:solidFill>
                <a:latin typeface="Arial"/>
              </a:rPr>
              <a:t> di </a:t>
            </a:r>
            <a:r>
              <a:rPr lang="cs-CZ" altLang="cs-CZ" sz="2400" i="1" kern="0" dirty="0" err="1">
                <a:solidFill>
                  <a:srgbClr val="FFFFFF"/>
                </a:solidFill>
                <a:latin typeface="Arial"/>
              </a:rPr>
              <a:t>combattimento</a:t>
            </a:r>
            <a:r>
              <a:rPr lang="cs-CZ" altLang="cs-CZ" sz="2400" kern="0" dirty="0">
                <a:solidFill>
                  <a:srgbClr val="FFFFFF"/>
                </a:solidFill>
                <a:latin typeface="Arial"/>
              </a:rPr>
              <a:t> - </a:t>
            </a:r>
            <a:r>
              <a:rPr lang="cs-CZ" altLang="cs-CZ" sz="2400" i="1" kern="0" dirty="0">
                <a:solidFill>
                  <a:srgbClr val="FFFFFF"/>
                </a:solidFill>
                <a:latin typeface="Arial"/>
              </a:rPr>
              <a:t>Svazky italských spolubojovníků - </a:t>
            </a:r>
            <a:r>
              <a:rPr lang="cs-CZ" altLang="cs-CZ" sz="2400" kern="0" dirty="0">
                <a:solidFill>
                  <a:srgbClr val="FFFFFF"/>
                </a:solidFill>
                <a:latin typeface="Arial"/>
              </a:rPr>
              <a:t>první fašistická organizace</a:t>
            </a:r>
            <a:endParaRPr lang="cs-CZ" altLang="cs-CZ" sz="2400" kern="0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b="1" smtClean="0"/>
              <a:t>Habeš</a:t>
            </a:r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pPr lvl="0" eaLnBrk="1" hangingPunct="1">
              <a:buNone/>
            </a:pPr>
            <a:r>
              <a:rPr lang="cs-CZ" dirty="0" smtClean="0">
                <a:solidFill>
                  <a:srgbClr val="FFFFFF"/>
                </a:solidFill>
              </a:rPr>
              <a:t>Itálie </a:t>
            </a:r>
            <a:r>
              <a:rPr lang="cs-CZ" dirty="0">
                <a:solidFill>
                  <a:srgbClr val="FFFFFF"/>
                </a:solidFill>
              </a:rPr>
              <a:t>přepadla Habeš </a:t>
            </a:r>
          </a:p>
          <a:p>
            <a:pPr lvl="0" eaLnBrk="1" hangingPunct="1">
              <a:buNone/>
            </a:pPr>
            <a:r>
              <a:rPr lang="cs-CZ" dirty="0">
                <a:solidFill>
                  <a:srgbClr val="FFFFFF"/>
                </a:solidFill>
              </a:rPr>
              <a:t>rozdílné vyzbrojení </a:t>
            </a:r>
          </a:p>
          <a:p>
            <a:pPr lvl="0" eaLnBrk="1" hangingPunct="1">
              <a:buNone/>
            </a:pPr>
            <a:r>
              <a:rPr lang="cs-CZ" dirty="0">
                <a:solidFill>
                  <a:srgbClr val="FFFFFF"/>
                </a:solidFill>
              </a:rPr>
              <a:t>SN označila Itálii za agresora</a:t>
            </a:r>
          </a:p>
          <a:p>
            <a:pPr lvl="0" eaLnBrk="1" hangingPunct="1">
              <a:buNone/>
            </a:pPr>
            <a:r>
              <a:rPr lang="cs-CZ" dirty="0">
                <a:solidFill>
                  <a:srgbClr val="FFFFFF"/>
                </a:solidFill>
              </a:rPr>
              <a:t>sankce porušovány, neúčinné</a:t>
            </a:r>
          </a:p>
          <a:p>
            <a:pPr lvl="0" eaLnBrk="1" hangingPunct="1">
              <a:buNone/>
            </a:pPr>
            <a:r>
              <a:rPr lang="cs-CZ" dirty="0">
                <a:solidFill>
                  <a:srgbClr val="FFFFFF"/>
                </a:solidFill>
              </a:rPr>
              <a:t>možnost uzavření Suezu – neuplatněno</a:t>
            </a:r>
          </a:p>
          <a:p>
            <a:pPr lvl="0" eaLnBrk="1" hangingPunct="1">
              <a:buNone/>
            </a:pPr>
            <a:r>
              <a:rPr lang="cs-CZ" b="1" u="sng" dirty="0">
                <a:solidFill>
                  <a:srgbClr val="FFFFFF"/>
                </a:solidFill>
              </a:rPr>
              <a:t>neschopnost SN</a:t>
            </a:r>
            <a:endParaRPr lang="cs-CZ" u="sng" dirty="0">
              <a:solidFill>
                <a:srgbClr val="FFFFFF"/>
              </a:solidFill>
            </a:endParaRPr>
          </a:p>
          <a:p>
            <a:pPr eaLnBrk="1" hangingPunct="1">
              <a:buFontTx/>
              <a:buNone/>
            </a:pPr>
            <a:endParaRPr lang="cs-CZ" sz="1800" b="1" dirty="0" smtClean="0"/>
          </a:p>
        </p:txBody>
      </p:sp>
      <p:pic>
        <p:nvPicPr>
          <p:cNvPr id="9220" name="Picture 8" descr="africa map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9037" y="1258178"/>
            <a:ext cx="3779163" cy="453302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Šipka doprava 12"/>
          <p:cNvSpPr/>
          <p:nvPr/>
        </p:nvSpPr>
        <p:spPr bwMode="auto">
          <a:xfrm rot="19358786">
            <a:off x="3465204" y="4325931"/>
            <a:ext cx="4038600" cy="228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616514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cs-CZ" altLang="cs-CZ" sz="4000" smtClean="0">
                <a:solidFill>
                  <a:srgbClr val="FF6600"/>
                </a:solidFill>
              </a:rPr>
              <a:t>Nástup fašismu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b="1" dirty="0" smtClean="0"/>
              <a:t>Fašismus založený na diktatuře jedné strany, potlačování občanských svobod, obhajuje rasismus, násilí</a:t>
            </a:r>
          </a:p>
          <a:p>
            <a:pPr eaLnBrk="1" hangingPunct="1">
              <a:buFontTx/>
              <a:buNone/>
            </a:pPr>
            <a:endParaRPr lang="cs-CZ" altLang="cs-CZ" b="1" dirty="0" smtClean="0"/>
          </a:p>
          <a:p>
            <a:pPr eaLnBrk="1" hangingPunct="1">
              <a:buFontTx/>
              <a:buNone/>
            </a:pPr>
            <a:r>
              <a:rPr lang="cs-CZ" altLang="cs-CZ" b="1" u="sng" dirty="0" smtClean="0">
                <a:solidFill>
                  <a:srgbClr val="FF6600"/>
                </a:solidFill>
              </a:rPr>
              <a:t>Itálie</a:t>
            </a:r>
            <a:r>
              <a:rPr lang="cs-CZ" altLang="cs-CZ" b="1" dirty="0" smtClean="0"/>
              <a:t> – 1922 – vítězství fašistů – </a:t>
            </a:r>
            <a:r>
              <a:rPr lang="cs-CZ" altLang="cs-CZ" b="1" u="sng" dirty="0" smtClean="0">
                <a:solidFill>
                  <a:srgbClr val="FF6600"/>
                </a:solidFill>
              </a:rPr>
              <a:t>Benito Mussolini</a:t>
            </a:r>
          </a:p>
          <a:p>
            <a:pPr eaLnBrk="1" hangingPunct="1">
              <a:buFontTx/>
              <a:buNone/>
            </a:pPr>
            <a:r>
              <a:rPr lang="cs-CZ" altLang="cs-CZ" b="1" dirty="0" smtClean="0"/>
              <a:t>1935 Itálie obsadila Habeš = Etiopie (Afrika) – Společnost národů nezasáhla</a:t>
            </a:r>
          </a:p>
          <a:p>
            <a:pPr eaLnBrk="1" hangingPunct="1">
              <a:buFontTx/>
              <a:buNone/>
            </a:pPr>
            <a:endParaRPr lang="cs-CZ" altLang="cs-CZ" sz="2800" dirty="0" smtClean="0"/>
          </a:p>
          <a:p>
            <a:pPr eaLnBrk="1" hangingPunct="1">
              <a:buFontTx/>
              <a:buNone/>
            </a:pPr>
            <a:r>
              <a:rPr lang="cs-CZ" altLang="cs-CZ" sz="2800" dirty="0" smtClean="0"/>
              <a:t>U 27, 28 lišta Španělská </a:t>
            </a:r>
            <a:r>
              <a:rPr lang="cs-CZ" altLang="cs-CZ" sz="2800" dirty="0" err="1" smtClean="0"/>
              <a:t>obč</a:t>
            </a:r>
            <a:r>
              <a:rPr lang="cs-CZ" altLang="cs-CZ" sz="2800" dirty="0" smtClean="0"/>
              <a:t>. válka – přečíst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3">
      <a:dk1>
        <a:srgbClr val="3E3E5C"/>
      </a:dk1>
      <a:lt1>
        <a:srgbClr val="FFFFFF"/>
      </a:lt1>
      <a:dk2>
        <a:srgbClr val="000066"/>
      </a:dk2>
      <a:lt2>
        <a:srgbClr val="FFFFFF"/>
      </a:lt2>
      <a:accent1>
        <a:srgbClr val="60597B"/>
      </a:accent1>
      <a:accent2>
        <a:srgbClr val="6666FF"/>
      </a:accent2>
      <a:accent3>
        <a:srgbClr val="AAAAB8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altLang="cs-CZ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altLang="cs-CZ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3">
        <a:dk1>
          <a:srgbClr val="3E3E5C"/>
        </a:dk1>
        <a:lt1>
          <a:srgbClr val="FFFFFF"/>
        </a:lt1>
        <a:dk2>
          <a:srgbClr val="000066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8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ýchozí návrh">
  <a:themeElements>
    <a:clrScheme name="Výchozí návrh 13">
      <a:dk1>
        <a:srgbClr val="3E3E5C"/>
      </a:dk1>
      <a:lt1>
        <a:srgbClr val="FFFFFF"/>
      </a:lt1>
      <a:dk2>
        <a:srgbClr val="000066"/>
      </a:dk2>
      <a:lt2>
        <a:srgbClr val="FFFFFF"/>
      </a:lt2>
      <a:accent1>
        <a:srgbClr val="60597B"/>
      </a:accent1>
      <a:accent2>
        <a:srgbClr val="6666FF"/>
      </a:accent2>
      <a:accent3>
        <a:srgbClr val="AAAAB8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3">
        <a:dk1>
          <a:srgbClr val="3E3E5C"/>
        </a:dk1>
        <a:lt1>
          <a:srgbClr val="FFFFFF"/>
        </a:lt1>
        <a:dk2>
          <a:srgbClr val="000066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8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2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3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4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5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6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7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8.xml><?xml version="1.0" encoding="utf-8"?>
<a:themeOverride xmlns:a="http://schemas.openxmlformats.org/drawingml/2006/main">
  <a:clrScheme name="Výchozí návrh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219</Words>
  <Application>Microsoft Office PowerPoint</Application>
  <PresentationFormat>Předvádění na obrazovce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Výchozí návrh</vt:lpstr>
      <vt:lpstr>1_Výchozí návrh</vt:lpstr>
      <vt:lpstr>Nástup fašismu</vt:lpstr>
      <vt:lpstr>Prezentace aplikace PowerPoint</vt:lpstr>
      <vt:lpstr>Fašismus</vt:lpstr>
      <vt:lpstr>Fašismus slovník</vt:lpstr>
      <vt:lpstr>Fašismus zdůrazňuje </vt:lpstr>
      <vt:lpstr>Fašismus</vt:lpstr>
      <vt:lpstr>Itálie</vt:lpstr>
      <vt:lpstr>Habeš</vt:lpstr>
      <vt:lpstr>Nástup fašismu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Doma</dc:creator>
  <cp:lastModifiedBy>Doma</cp:lastModifiedBy>
  <cp:revision>41</cp:revision>
  <cp:lastPrinted>1601-01-01T00:00:00Z</cp:lastPrinted>
  <dcterms:created xsi:type="dcterms:W3CDTF">1601-01-01T00:00:00Z</dcterms:created>
  <dcterms:modified xsi:type="dcterms:W3CDTF">2014-11-26T04:06:30Z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